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embeddedFontLst>
    <p:embeddedFont>
      <p:font typeface="Söhne 2" panose="020B0604020202020204" charset="0"/>
      <p:regular r:id="rId24"/>
      <p:bold r:id="rId25"/>
    </p:embeddedFont>
    <p:embeddedFont>
      <p:font typeface="Söhne Halbfett" panose="020B0604020202020204" charset="0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26" autoAdjust="0"/>
  </p:normalViewPr>
  <p:slideViewPr>
    <p:cSldViewPr>
      <p:cViewPr varScale="1">
        <p:scale>
          <a:sx n="73" d="100"/>
          <a:sy n="73" d="100"/>
        </p:scale>
        <p:origin x="104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537AB-80E0-E948-A651-73475ABB5EEC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02587F-B20E-F549-BDEB-19A1DED39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75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2587F-B20E-F549-BDEB-19A1DED39A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11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63417" y="-2030274"/>
            <a:ext cx="6702211" cy="7771713"/>
          </a:xfrm>
          <a:custGeom>
            <a:avLst/>
            <a:gdLst/>
            <a:ahLst/>
            <a:cxnLst/>
            <a:rect l="l" t="t" r="r" b="b"/>
            <a:pathLst>
              <a:path w="6702211" h="7771713">
                <a:moveTo>
                  <a:pt x="0" y="0"/>
                </a:moveTo>
                <a:lnTo>
                  <a:pt x="6702211" y="0"/>
                </a:lnTo>
                <a:lnTo>
                  <a:pt x="6702211" y="7771712"/>
                </a:lnTo>
                <a:lnTo>
                  <a:pt x="0" y="7771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FE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id="{60F58243-1D9A-5647-9139-233F685A6E0E}"/>
              </a:ext>
            </a:extLst>
          </p:cNvPr>
          <p:cNvSpPr/>
          <p:nvPr/>
        </p:nvSpPr>
        <p:spPr>
          <a:xfrm>
            <a:off x="1320648" y="962320"/>
            <a:ext cx="6606392" cy="1647545"/>
          </a:xfrm>
          <a:custGeom>
            <a:avLst/>
            <a:gdLst/>
            <a:ahLst/>
            <a:cxnLst/>
            <a:rect l="l" t="t" r="r" b="b"/>
            <a:pathLst>
              <a:path w="6606392" h="1647545">
                <a:moveTo>
                  <a:pt x="0" y="0"/>
                </a:moveTo>
                <a:lnTo>
                  <a:pt x="6606392" y="0"/>
                </a:lnTo>
                <a:lnTo>
                  <a:pt x="6606392" y="1647546"/>
                </a:lnTo>
                <a:lnTo>
                  <a:pt x="0" y="16475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8052" b="-1869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0D52C65A-2F63-3E4A-A6A9-D0BC8AF3B3ED}"/>
              </a:ext>
            </a:extLst>
          </p:cNvPr>
          <p:cNvSpPr/>
          <p:nvPr/>
        </p:nvSpPr>
        <p:spPr>
          <a:xfrm rot="-10800000">
            <a:off x="8163218" y="888837"/>
            <a:ext cx="1571639" cy="1721029"/>
          </a:xfrm>
          <a:custGeom>
            <a:avLst/>
            <a:gdLst/>
            <a:ahLst/>
            <a:cxnLst/>
            <a:rect l="l" t="t" r="r" b="b"/>
            <a:pathLst>
              <a:path w="1571639" h="1721029">
                <a:moveTo>
                  <a:pt x="0" y="0"/>
                </a:moveTo>
                <a:lnTo>
                  <a:pt x="1571638" y="0"/>
                </a:lnTo>
                <a:lnTo>
                  <a:pt x="1571638" y="1721029"/>
                </a:lnTo>
                <a:lnTo>
                  <a:pt x="0" y="17210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769976B5-A399-A945-A630-E68CBD048B4D}"/>
              </a:ext>
            </a:extLst>
          </p:cNvPr>
          <p:cNvSpPr txBox="1"/>
          <p:nvPr/>
        </p:nvSpPr>
        <p:spPr>
          <a:xfrm>
            <a:off x="1752600" y="1310221"/>
            <a:ext cx="8881145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0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A question to start with…</a:t>
            </a: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59969DB4-9830-D747-991B-672C2121F1E2}"/>
              </a:ext>
            </a:extLst>
          </p:cNvPr>
          <p:cNvSpPr txBox="1"/>
          <p:nvPr/>
        </p:nvSpPr>
        <p:spPr>
          <a:xfrm>
            <a:off x="3149813" y="2787106"/>
            <a:ext cx="5892370" cy="3100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On average, what does every single one of us in this room do...</a:t>
            </a:r>
          </a:p>
          <a:p>
            <a:pPr>
              <a:lnSpc>
                <a:spcPts val="3499"/>
              </a:lnSpc>
            </a:pPr>
            <a:endParaRPr lang="en-US" sz="2499" b="1" dirty="0">
              <a:solidFill>
                <a:srgbClr val="000000"/>
              </a:solidFill>
              <a:latin typeface="Söhne Halbfett" panose="020B0303030202060203" pitchFamily="34" charset="77"/>
            </a:endParaRPr>
          </a:p>
          <a:p>
            <a:pPr>
              <a:lnSpc>
                <a:spcPts val="3499"/>
              </a:lnSpc>
            </a:pPr>
            <a:r>
              <a:rPr lang="en-US" sz="2499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•</a:t>
            </a:r>
            <a:r>
              <a:rPr lang="en-US" sz="2499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14 times a minute?</a:t>
            </a:r>
          </a:p>
          <a:p>
            <a:pPr>
              <a:lnSpc>
                <a:spcPts val="3499"/>
              </a:lnSpc>
            </a:pPr>
            <a:r>
              <a:rPr lang="en-US" sz="2499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•</a:t>
            </a:r>
            <a:r>
              <a:rPr lang="en-US" sz="2499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840 times an hour?</a:t>
            </a:r>
          </a:p>
          <a:p>
            <a:pPr>
              <a:lnSpc>
                <a:spcPts val="3499"/>
              </a:lnSpc>
            </a:pPr>
            <a:r>
              <a:rPr lang="en-US" sz="2499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•</a:t>
            </a:r>
            <a:r>
              <a:rPr lang="en-US" sz="2499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Over 20,000 times a day?</a:t>
            </a:r>
          </a:p>
          <a:p>
            <a:pPr>
              <a:lnSpc>
                <a:spcPts val="3499"/>
              </a:lnSpc>
            </a:pPr>
            <a:r>
              <a:rPr lang="en-US" sz="2499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• </a:t>
            </a:r>
            <a:r>
              <a:rPr lang="en-US" sz="2499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At least 7 million times a year?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30110" y="510860"/>
            <a:ext cx="10575912" cy="664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40"/>
              </a:lnSpc>
            </a:pPr>
            <a:r>
              <a:rPr lang="en-US" sz="41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Cystic fibrosis </a:t>
            </a:r>
            <a:r>
              <a:rPr lang="en-US" sz="4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is a hereditary lung condition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72298" y="1804586"/>
            <a:ext cx="5525273" cy="421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en-US" sz="2000">
                <a:solidFill>
                  <a:srgbClr val="FF3EB5"/>
                </a:solidFill>
                <a:latin typeface="Söhne 2"/>
              </a:rPr>
              <a:t>•</a:t>
            </a:r>
            <a:r>
              <a:rPr lang="en-US" sz="2000">
                <a:solidFill>
                  <a:srgbClr val="000000"/>
                </a:solidFill>
                <a:latin typeface="Söhne 2"/>
              </a:rPr>
              <a:t> Cystic fibrosis (CF) is a condition caused by genes that are inherited from parents.</a:t>
            </a:r>
          </a:p>
          <a:p>
            <a:pPr>
              <a:lnSpc>
                <a:spcPts val="2600"/>
              </a:lnSpc>
            </a:pPr>
            <a:endParaRPr lang="en-US" sz="200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600"/>
              </a:lnSpc>
            </a:pPr>
            <a:r>
              <a:rPr lang="en-US" sz="2000">
                <a:solidFill>
                  <a:srgbClr val="FF3EB5"/>
                </a:solidFill>
                <a:latin typeface="Söhne 2"/>
              </a:rPr>
              <a:t>•</a:t>
            </a:r>
            <a:r>
              <a:rPr lang="en-US" sz="2000">
                <a:solidFill>
                  <a:srgbClr val="000000"/>
                </a:solidFill>
                <a:latin typeface="Söhne 2"/>
              </a:rPr>
              <a:t> CF is most often diagnosed in newborn babies. </a:t>
            </a:r>
          </a:p>
          <a:p>
            <a:pPr>
              <a:lnSpc>
                <a:spcPts val="2600"/>
              </a:lnSpc>
            </a:pPr>
            <a:endParaRPr lang="en-US" sz="200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600"/>
              </a:lnSpc>
            </a:pPr>
            <a:r>
              <a:rPr lang="en-US" sz="2000">
                <a:solidFill>
                  <a:srgbClr val="FF3EB5"/>
                </a:solidFill>
                <a:latin typeface="Söhne 2"/>
              </a:rPr>
              <a:t>•</a:t>
            </a:r>
            <a:r>
              <a:rPr lang="en-US" sz="2000">
                <a:solidFill>
                  <a:srgbClr val="000000"/>
                </a:solidFill>
                <a:latin typeface="Söhne 2"/>
              </a:rPr>
              <a:t> Life with CF can be challenging but treatments, diet and physiotherapy mean most school-age children with CF are quite healthy and can join in all activities.</a:t>
            </a:r>
          </a:p>
          <a:p>
            <a:pPr>
              <a:lnSpc>
                <a:spcPts val="2600"/>
              </a:lnSpc>
            </a:pPr>
            <a:endParaRPr lang="en-US" sz="200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600"/>
              </a:lnSpc>
            </a:pPr>
            <a:r>
              <a:rPr lang="en-US" sz="2000">
                <a:solidFill>
                  <a:srgbClr val="FF3EB5"/>
                </a:solidFill>
                <a:latin typeface="Söhne 2"/>
              </a:rPr>
              <a:t>•</a:t>
            </a:r>
            <a:r>
              <a:rPr lang="en-US" sz="2000">
                <a:solidFill>
                  <a:srgbClr val="000000"/>
                </a:solidFill>
                <a:latin typeface="Söhne 2"/>
              </a:rPr>
              <a:t> However, studies have shown that environmental factors such as air pollution can make CF symptoms worse.</a:t>
            </a:r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771E5C4D-9F22-CE4E-A7E5-C976897A34ED}"/>
              </a:ext>
            </a:extLst>
          </p:cNvPr>
          <p:cNvGrpSpPr/>
          <p:nvPr/>
        </p:nvGrpSpPr>
        <p:grpSpPr>
          <a:xfrm>
            <a:off x="830110" y="3267580"/>
            <a:ext cx="4516074" cy="3154444"/>
            <a:chOff x="0" y="0"/>
            <a:chExt cx="15163800" cy="10591800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538F85A2-FFDE-0F42-A445-84F7FE91186D}"/>
                </a:ext>
              </a:extLst>
            </p:cNvPr>
            <p:cNvSpPr/>
            <p:nvPr/>
          </p:nvSpPr>
          <p:spPr>
            <a:xfrm>
              <a:off x="0" y="0"/>
              <a:ext cx="15163800" cy="10591800"/>
            </a:xfrm>
            <a:custGeom>
              <a:avLst/>
              <a:gdLst/>
              <a:ahLst/>
              <a:cxnLst/>
              <a:rect l="l" t="t" r="r" b="b"/>
              <a:pathLst>
                <a:path w="15163800" h="10591800">
                  <a:moveTo>
                    <a:pt x="15163800" y="254000"/>
                  </a:moveTo>
                  <a:lnTo>
                    <a:pt x="15163800" y="10337800"/>
                  </a:lnTo>
                  <a:cubicBezTo>
                    <a:pt x="15163800" y="10478135"/>
                    <a:pt x="15050136" y="10591800"/>
                    <a:pt x="14909800" y="10591800"/>
                  </a:cubicBezTo>
                  <a:lnTo>
                    <a:pt x="254000" y="10591800"/>
                  </a:lnTo>
                  <a:cubicBezTo>
                    <a:pt x="113665" y="10591800"/>
                    <a:pt x="0" y="10478135"/>
                    <a:pt x="0" y="10337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4909800" y="0"/>
                  </a:lnTo>
                  <a:cubicBezTo>
                    <a:pt x="15050136" y="0"/>
                    <a:pt x="15163800" y="113665"/>
                    <a:pt x="15163800" y="254000"/>
                  </a:cubicBezTo>
                  <a:close/>
                </a:path>
              </a:pathLst>
            </a:custGeom>
            <a:blipFill>
              <a:blip r:embed="rId2"/>
              <a:stretch>
                <a:fillRect t="-20352" r="-28017" b="-171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8">
            <a:extLst>
              <a:ext uri="{FF2B5EF4-FFF2-40B4-BE49-F238E27FC236}">
                <a16:creationId xmlns:a16="http://schemas.microsoft.com/office/drawing/2014/main" id="{D0EE4AFA-DADE-4147-BE28-B9C8591541D4}"/>
              </a:ext>
            </a:extLst>
          </p:cNvPr>
          <p:cNvSpPr txBox="1"/>
          <p:nvPr/>
        </p:nvSpPr>
        <p:spPr>
          <a:xfrm>
            <a:off x="830110" y="1347340"/>
            <a:ext cx="4706363" cy="176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40"/>
              </a:lnSpc>
            </a:pPr>
            <a:r>
              <a:rPr lang="en-US" sz="1800" dirty="0">
                <a:solidFill>
                  <a:srgbClr val="000000"/>
                </a:solidFill>
                <a:latin typeface="Söhne 2"/>
              </a:rPr>
              <a:t>Meet </a:t>
            </a:r>
            <a:r>
              <a:rPr lang="en-US" sz="1800" dirty="0">
                <a:solidFill>
                  <a:srgbClr val="FF3EB5"/>
                </a:solidFill>
                <a:latin typeface="Söhne 2"/>
              </a:rPr>
              <a:t>Luke</a:t>
            </a:r>
            <a:r>
              <a:rPr lang="en-US" sz="1800" dirty="0">
                <a:solidFill>
                  <a:srgbClr val="000000"/>
                </a:solidFill>
                <a:latin typeface="Söhne 2"/>
              </a:rPr>
              <a:t>. They have cystic fibrosis which means they often have sticky mucus in their lungs. They have check-ups with special nurses and doctors. They learn about how to keep their lungs healthy and they take medicine if they need it.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3E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923360" y="2261221"/>
            <a:ext cx="5814138" cy="1247334"/>
          </a:xfrm>
          <a:custGeom>
            <a:avLst/>
            <a:gdLst/>
            <a:ahLst/>
            <a:cxnLst/>
            <a:rect l="l" t="t" r="r" b="b"/>
            <a:pathLst>
              <a:path w="5814138" h="1247334">
                <a:moveTo>
                  <a:pt x="0" y="0"/>
                </a:moveTo>
                <a:lnTo>
                  <a:pt x="5814138" y="0"/>
                </a:lnTo>
                <a:lnTo>
                  <a:pt x="5814138" y="1247334"/>
                </a:lnTo>
                <a:lnTo>
                  <a:pt x="0" y="12473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3084" b="-2274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341558" y="2277697"/>
            <a:ext cx="2785332" cy="1105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COPD</a:t>
            </a:r>
          </a:p>
        </p:txBody>
      </p:sp>
      <p:sp>
        <p:nvSpPr>
          <p:cNvPr id="7" name="Freeform 7"/>
          <p:cNvSpPr/>
          <p:nvPr/>
        </p:nvSpPr>
        <p:spPr>
          <a:xfrm>
            <a:off x="2817214" y="3653386"/>
            <a:ext cx="7912036" cy="1697406"/>
          </a:xfrm>
          <a:custGeom>
            <a:avLst/>
            <a:gdLst/>
            <a:ahLst/>
            <a:cxnLst/>
            <a:rect l="l" t="t" r="r" b="b"/>
            <a:pathLst>
              <a:path w="7912036" h="1697406">
                <a:moveTo>
                  <a:pt x="0" y="0"/>
                </a:moveTo>
                <a:lnTo>
                  <a:pt x="7912036" y="0"/>
                </a:lnTo>
                <a:lnTo>
                  <a:pt x="7912036" y="1697406"/>
                </a:lnTo>
                <a:lnTo>
                  <a:pt x="0" y="16974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3084" b="-2274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396628" y="3799152"/>
            <a:ext cx="5151731" cy="1339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(chronic obstructive</a:t>
            </a:r>
          </a:p>
          <a:p>
            <a:pPr algn="ctr">
              <a:lnSpc>
                <a:spcPts val="5460"/>
              </a:lnSpc>
            </a:pPr>
            <a:r>
              <a:rPr lang="en-US" sz="39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pulmonary disease)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08044" y="2924077"/>
            <a:ext cx="4516074" cy="3154444"/>
            <a:chOff x="0" y="0"/>
            <a:chExt cx="15163800" cy="10591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163800" cy="10591800"/>
            </a:xfrm>
            <a:custGeom>
              <a:avLst/>
              <a:gdLst/>
              <a:ahLst/>
              <a:cxnLst/>
              <a:rect l="l" t="t" r="r" b="b"/>
              <a:pathLst>
                <a:path w="15163800" h="10591800">
                  <a:moveTo>
                    <a:pt x="15163800" y="254000"/>
                  </a:moveTo>
                  <a:lnTo>
                    <a:pt x="15163800" y="10337800"/>
                  </a:lnTo>
                  <a:cubicBezTo>
                    <a:pt x="15163800" y="10478135"/>
                    <a:pt x="15050136" y="10591800"/>
                    <a:pt x="14909800" y="10591800"/>
                  </a:cubicBezTo>
                  <a:lnTo>
                    <a:pt x="254000" y="10591800"/>
                  </a:lnTo>
                  <a:cubicBezTo>
                    <a:pt x="113665" y="10591800"/>
                    <a:pt x="0" y="10478135"/>
                    <a:pt x="0" y="10337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4909800" y="0"/>
                  </a:lnTo>
                  <a:cubicBezTo>
                    <a:pt x="15050136" y="0"/>
                    <a:pt x="15163800" y="113665"/>
                    <a:pt x="15163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3358" t="-2996" r="-12571" b="-765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08044" y="665179"/>
            <a:ext cx="10575912" cy="664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40"/>
              </a:lnSpc>
            </a:pPr>
            <a:r>
              <a:rPr lang="en-US" sz="41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COPD </a:t>
            </a:r>
            <a:r>
              <a:rPr lang="en-US" sz="4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is a common lung condition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8044" y="1570021"/>
            <a:ext cx="4706363" cy="974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en-US" sz="2000">
                <a:solidFill>
                  <a:srgbClr val="000000"/>
                </a:solidFill>
                <a:latin typeface="Söhne 2"/>
              </a:rPr>
              <a:t>Meet </a:t>
            </a:r>
            <a:r>
              <a:rPr lang="en-US" sz="2000">
                <a:solidFill>
                  <a:srgbClr val="FF3EB5"/>
                </a:solidFill>
                <a:latin typeface="Söhne 2"/>
              </a:rPr>
              <a:t>James</a:t>
            </a:r>
            <a:r>
              <a:rPr lang="en-US" sz="2000">
                <a:solidFill>
                  <a:srgbClr val="000000"/>
                </a:solidFill>
                <a:latin typeface="Söhne 2"/>
              </a:rPr>
              <a:t>. They have COPD which makes it hard to breathe. One of the treatments they use is oxygen therapy.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716059" y="1570021"/>
            <a:ext cx="5525273" cy="453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en-US" sz="2000">
                <a:solidFill>
                  <a:srgbClr val="FF3EB5"/>
                </a:solidFill>
                <a:latin typeface="Söhne 2"/>
              </a:rPr>
              <a:t>• </a:t>
            </a:r>
            <a:r>
              <a:rPr lang="en-US" sz="2000">
                <a:solidFill>
                  <a:srgbClr val="000000"/>
                </a:solidFill>
                <a:latin typeface="Söhne 2"/>
              </a:rPr>
              <a:t>It is the name for a collection of lung conditions, including chronic bronchitis, emphysema and chronic obstructive airways disease.</a:t>
            </a:r>
          </a:p>
          <a:p>
            <a:pPr>
              <a:lnSpc>
                <a:spcPts val="2600"/>
              </a:lnSpc>
            </a:pPr>
            <a:endParaRPr lang="en-US" sz="200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600"/>
              </a:lnSpc>
            </a:pPr>
            <a:r>
              <a:rPr lang="en-US" sz="2000">
                <a:solidFill>
                  <a:srgbClr val="FF3EB5"/>
                </a:solidFill>
                <a:latin typeface="Söhne 2"/>
              </a:rPr>
              <a:t>• </a:t>
            </a:r>
            <a:r>
              <a:rPr lang="en-US" sz="2000">
                <a:solidFill>
                  <a:srgbClr val="000000"/>
                </a:solidFill>
                <a:latin typeface="Söhne 2"/>
              </a:rPr>
              <a:t>COPD mainly affects middle-aged or older adults who smoke or have smoked.</a:t>
            </a:r>
          </a:p>
          <a:p>
            <a:pPr>
              <a:lnSpc>
                <a:spcPts val="2600"/>
              </a:lnSpc>
            </a:pPr>
            <a:endParaRPr lang="en-US" sz="200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600"/>
              </a:lnSpc>
            </a:pPr>
            <a:r>
              <a:rPr lang="en-US" sz="2000">
                <a:solidFill>
                  <a:srgbClr val="FF3EB5"/>
                </a:solidFill>
                <a:latin typeface="Söhne 2"/>
              </a:rPr>
              <a:t>• </a:t>
            </a:r>
            <a:r>
              <a:rPr lang="en-US" sz="2000">
                <a:solidFill>
                  <a:srgbClr val="000000"/>
                </a:solidFill>
                <a:latin typeface="Söhne 2"/>
              </a:rPr>
              <a:t>People with COPD have difficulties breathing. This is mainly due to the narrowing of their airways (or airflow obstruction).</a:t>
            </a:r>
          </a:p>
          <a:p>
            <a:pPr>
              <a:lnSpc>
                <a:spcPts val="2600"/>
              </a:lnSpc>
            </a:pPr>
            <a:endParaRPr lang="en-US" sz="200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600"/>
              </a:lnSpc>
            </a:pPr>
            <a:r>
              <a:rPr lang="en-US" sz="2000">
                <a:solidFill>
                  <a:srgbClr val="FF3EB5"/>
                </a:solidFill>
                <a:latin typeface="Söhne 2"/>
              </a:rPr>
              <a:t>• </a:t>
            </a:r>
            <a:r>
              <a:rPr lang="en-US" sz="2000">
                <a:solidFill>
                  <a:srgbClr val="000000"/>
                </a:solidFill>
                <a:latin typeface="Söhne 2"/>
              </a:rPr>
              <a:t>The damage to the lungs is permanent and there is no cure for COPD, but treatment can help slow the progression of the condition.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E817FD7A-00B2-0940-933B-04DC1A7481D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47942370-9921-484A-8869-B2A58D8B1793}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FE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44503957-DA01-D44E-A3EB-3E3214501D35}"/>
                </a:ext>
              </a:extLst>
            </p:cNvPr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10" name="Freeform 5">
            <a:extLst>
              <a:ext uri="{FF2B5EF4-FFF2-40B4-BE49-F238E27FC236}">
                <a16:creationId xmlns:a16="http://schemas.microsoft.com/office/drawing/2014/main" id="{E0CEE92E-21BB-A548-BE3C-331F82BBD78B}"/>
              </a:ext>
            </a:extLst>
          </p:cNvPr>
          <p:cNvSpPr/>
          <p:nvPr/>
        </p:nvSpPr>
        <p:spPr>
          <a:xfrm>
            <a:off x="2376222" y="2602140"/>
            <a:ext cx="7439556" cy="1691820"/>
          </a:xfrm>
          <a:custGeom>
            <a:avLst/>
            <a:gdLst/>
            <a:ahLst/>
            <a:cxnLst/>
            <a:rect l="l" t="t" r="r" b="b"/>
            <a:pathLst>
              <a:path w="7439556" h="1691820">
                <a:moveTo>
                  <a:pt x="0" y="0"/>
                </a:moveTo>
                <a:lnTo>
                  <a:pt x="7439556" y="0"/>
                </a:lnTo>
                <a:lnTo>
                  <a:pt x="7439556" y="1691820"/>
                </a:lnTo>
                <a:lnTo>
                  <a:pt x="0" y="1691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7681" b="-2122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3F3B298B-92AB-8D49-8D6F-9E0F97574013}"/>
              </a:ext>
            </a:extLst>
          </p:cNvPr>
          <p:cNvSpPr txBox="1"/>
          <p:nvPr/>
        </p:nvSpPr>
        <p:spPr>
          <a:xfrm>
            <a:off x="3453536" y="2835312"/>
            <a:ext cx="5284924" cy="11873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20"/>
              </a:lnSpc>
            </a:pPr>
            <a:r>
              <a:rPr lang="en-US" sz="73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Pneumonia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30110" y="3093979"/>
            <a:ext cx="4516074" cy="3154444"/>
            <a:chOff x="0" y="0"/>
            <a:chExt cx="15163800" cy="10591800"/>
          </a:xfrm>
        </p:grpSpPr>
        <p:sp>
          <p:nvSpPr>
            <p:cNvPr id="6" name="Freeform 6"/>
            <p:cNvSpPr/>
            <p:nvPr/>
          </p:nvSpPr>
          <p:spPr>
            <a:xfrm flipH="1">
              <a:off x="0" y="0"/>
              <a:ext cx="15163800" cy="10591800"/>
            </a:xfrm>
            <a:custGeom>
              <a:avLst/>
              <a:gdLst/>
              <a:ahLst/>
              <a:cxnLst/>
              <a:rect l="l" t="t" r="r" b="b"/>
              <a:pathLst>
                <a:path w="15163800" h="10591800">
                  <a:moveTo>
                    <a:pt x="0" y="254000"/>
                  </a:moveTo>
                  <a:lnTo>
                    <a:pt x="0" y="10337800"/>
                  </a:lnTo>
                  <a:cubicBezTo>
                    <a:pt x="0" y="10478135"/>
                    <a:pt x="113664" y="10591800"/>
                    <a:pt x="254000" y="10591800"/>
                  </a:cubicBezTo>
                  <a:lnTo>
                    <a:pt x="14909800" y="10591800"/>
                  </a:lnTo>
                  <a:cubicBezTo>
                    <a:pt x="15050135" y="10591800"/>
                    <a:pt x="15163800" y="10478135"/>
                    <a:pt x="15163800" y="10337800"/>
                  </a:cubicBezTo>
                  <a:lnTo>
                    <a:pt x="15163800" y="254000"/>
                  </a:lnTo>
                  <a:cubicBezTo>
                    <a:pt x="15163800" y="113665"/>
                    <a:pt x="15050135" y="0"/>
                    <a:pt x="14909800" y="0"/>
                  </a:cubicBezTo>
                  <a:lnTo>
                    <a:pt x="254000" y="0"/>
                  </a:lnTo>
                  <a:cubicBezTo>
                    <a:pt x="113664" y="0"/>
                    <a:pt x="0" y="113665"/>
                    <a:pt x="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44951" t="-10407" r="-4615" b="-3234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30110" y="628650"/>
            <a:ext cx="10323576" cy="1216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Pneumonia </a:t>
            </a:r>
            <a:r>
              <a:rPr lang="en-US" sz="35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(pronounced new-moan-</a:t>
            </a:r>
            <a:r>
              <a:rPr lang="en-US" sz="35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ee</a:t>
            </a:r>
            <a:r>
              <a:rPr lang="en-US" sz="35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-a) is a type of chest infection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0110" y="1967938"/>
            <a:ext cx="4596652" cy="909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70"/>
              </a:lnSpc>
            </a:pPr>
            <a:r>
              <a:rPr lang="en-US" sz="1900">
                <a:solidFill>
                  <a:srgbClr val="000000"/>
                </a:solidFill>
                <a:latin typeface="Söhne 2"/>
              </a:rPr>
              <a:t>Meet </a:t>
            </a:r>
            <a:r>
              <a:rPr lang="en-US" sz="1900">
                <a:solidFill>
                  <a:srgbClr val="FF3EB5"/>
                </a:solidFill>
                <a:latin typeface="Söhne 2"/>
              </a:rPr>
              <a:t>Nia</a:t>
            </a:r>
            <a:r>
              <a:rPr lang="en-US" sz="1900">
                <a:solidFill>
                  <a:srgbClr val="000000"/>
                </a:solidFill>
                <a:latin typeface="Söhne 2"/>
              </a:rPr>
              <a:t>. The doctor is listening to their chest and will prescribe some medication to fight off the infection.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761505" y="2291979"/>
            <a:ext cx="5656926" cy="3430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0"/>
              </a:lnSpc>
            </a:pPr>
            <a:r>
              <a:rPr lang="en-US" sz="2100">
                <a:solidFill>
                  <a:srgbClr val="FF3EB5"/>
                </a:solidFill>
                <a:latin typeface="Söhne 2"/>
              </a:rPr>
              <a:t>• </a:t>
            </a:r>
            <a:r>
              <a:rPr lang="en-US" sz="2100">
                <a:solidFill>
                  <a:srgbClr val="000000"/>
                </a:solidFill>
                <a:latin typeface="Söhne 2"/>
              </a:rPr>
              <a:t>Pneumonia causes tiny air sacs in the lungs to become swollen and fill with fluid.</a:t>
            </a:r>
          </a:p>
          <a:p>
            <a:pPr>
              <a:lnSpc>
                <a:spcPts val="2730"/>
              </a:lnSpc>
            </a:pPr>
            <a:endParaRPr lang="en-US" sz="210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730"/>
              </a:lnSpc>
            </a:pPr>
            <a:r>
              <a:rPr lang="en-US" sz="2100">
                <a:solidFill>
                  <a:srgbClr val="FF3EB5"/>
                </a:solidFill>
                <a:latin typeface="Söhne 2"/>
              </a:rPr>
              <a:t>• </a:t>
            </a:r>
            <a:r>
              <a:rPr lang="en-US" sz="2100">
                <a:solidFill>
                  <a:srgbClr val="000000"/>
                </a:solidFill>
                <a:latin typeface="Söhne 2"/>
              </a:rPr>
              <a:t>This makes breathing difficult.</a:t>
            </a:r>
          </a:p>
          <a:p>
            <a:pPr>
              <a:lnSpc>
                <a:spcPts val="2730"/>
              </a:lnSpc>
            </a:pPr>
            <a:endParaRPr lang="en-US" sz="210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730"/>
              </a:lnSpc>
            </a:pPr>
            <a:r>
              <a:rPr lang="en-US" sz="2100">
                <a:solidFill>
                  <a:srgbClr val="FF3EB5"/>
                </a:solidFill>
                <a:latin typeface="Söhne 2"/>
              </a:rPr>
              <a:t>• </a:t>
            </a:r>
            <a:r>
              <a:rPr lang="en-US" sz="2100">
                <a:solidFill>
                  <a:srgbClr val="000000"/>
                </a:solidFill>
                <a:latin typeface="Söhne 2"/>
              </a:rPr>
              <a:t>Most people make a full recovery from pneumonia, but it can be dangerous.</a:t>
            </a:r>
          </a:p>
          <a:p>
            <a:pPr>
              <a:lnSpc>
                <a:spcPts val="2730"/>
              </a:lnSpc>
            </a:pPr>
            <a:endParaRPr lang="en-US" sz="210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730"/>
              </a:lnSpc>
            </a:pPr>
            <a:r>
              <a:rPr lang="en-US" sz="2100">
                <a:solidFill>
                  <a:srgbClr val="FF3EB5"/>
                </a:solidFill>
                <a:latin typeface="Söhne 2"/>
              </a:rPr>
              <a:t>• </a:t>
            </a:r>
            <a:r>
              <a:rPr lang="en-US" sz="2100">
                <a:solidFill>
                  <a:srgbClr val="000000"/>
                </a:solidFill>
                <a:latin typeface="Söhne 2"/>
              </a:rPr>
              <a:t>It can be caught in a variety of ways but air pollution increases the risk of infection.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3E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702309" y="2787819"/>
            <a:ext cx="6787382" cy="1456129"/>
          </a:xfrm>
          <a:custGeom>
            <a:avLst/>
            <a:gdLst/>
            <a:ahLst/>
            <a:cxnLst/>
            <a:rect l="l" t="t" r="r" b="b"/>
            <a:pathLst>
              <a:path w="6787382" h="1456129">
                <a:moveTo>
                  <a:pt x="0" y="0"/>
                </a:moveTo>
                <a:lnTo>
                  <a:pt x="6787382" y="0"/>
                </a:lnTo>
                <a:lnTo>
                  <a:pt x="6787382" y="1456129"/>
                </a:lnTo>
                <a:lnTo>
                  <a:pt x="0" y="14561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3084" b="-2274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161684" y="2835312"/>
            <a:ext cx="5868628" cy="11873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20"/>
              </a:lnSpc>
            </a:pPr>
            <a:r>
              <a:rPr lang="en-US" sz="73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Tuberculosis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30110" y="3093979"/>
            <a:ext cx="4516074" cy="3154444"/>
            <a:chOff x="0" y="0"/>
            <a:chExt cx="15163800" cy="10591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163800" cy="10591800"/>
            </a:xfrm>
            <a:custGeom>
              <a:avLst/>
              <a:gdLst/>
              <a:ahLst/>
              <a:cxnLst/>
              <a:rect l="l" t="t" r="r" b="b"/>
              <a:pathLst>
                <a:path w="15163800" h="10591800">
                  <a:moveTo>
                    <a:pt x="15163800" y="254000"/>
                  </a:moveTo>
                  <a:lnTo>
                    <a:pt x="15163800" y="10337800"/>
                  </a:lnTo>
                  <a:cubicBezTo>
                    <a:pt x="15163800" y="10478135"/>
                    <a:pt x="15050136" y="10591800"/>
                    <a:pt x="14909800" y="10591800"/>
                  </a:cubicBezTo>
                  <a:lnTo>
                    <a:pt x="254000" y="10591800"/>
                  </a:lnTo>
                  <a:cubicBezTo>
                    <a:pt x="113665" y="10591800"/>
                    <a:pt x="0" y="10478135"/>
                    <a:pt x="0" y="10337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4909800" y="0"/>
                  </a:lnTo>
                  <a:cubicBezTo>
                    <a:pt x="15050136" y="0"/>
                    <a:pt x="15163800" y="113665"/>
                    <a:pt x="15163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21897" t="-18601" r="-12890" b="-1008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30110" y="628650"/>
            <a:ext cx="10323576" cy="1216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Tuberculosis </a:t>
            </a:r>
            <a:r>
              <a:rPr lang="en-US" sz="35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is caused by a bacterial infection of the lungs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0110" y="1967938"/>
            <a:ext cx="4596652" cy="909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70"/>
              </a:lnSpc>
            </a:pPr>
            <a:r>
              <a:rPr lang="en-US" sz="1900">
                <a:solidFill>
                  <a:srgbClr val="000000"/>
                </a:solidFill>
                <a:latin typeface="Söhne 2"/>
              </a:rPr>
              <a:t>Meet </a:t>
            </a:r>
            <a:r>
              <a:rPr lang="en-US" sz="1900">
                <a:solidFill>
                  <a:srgbClr val="FF3EB5"/>
                </a:solidFill>
                <a:latin typeface="Söhne 2"/>
              </a:rPr>
              <a:t>Kenny</a:t>
            </a:r>
            <a:r>
              <a:rPr lang="en-US" sz="1900">
                <a:solidFill>
                  <a:srgbClr val="000000"/>
                </a:solidFill>
                <a:latin typeface="Söhne 2"/>
              </a:rPr>
              <a:t>. They are poorly with tuberculosis. The hospital staff are helping them to get better.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761505" y="1825624"/>
            <a:ext cx="5119341" cy="4262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70"/>
              </a:lnSpc>
            </a:pPr>
            <a:r>
              <a:rPr lang="en-US" sz="1900">
                <a:solidFill>
                  <a:srgbClr val="FF3EB5"/>
                </a:solidFill>
                <a:latin typeface="Söhne 2"/>
              </a:rPr>
              <a:t>• </a:t>
            </a:r>
            <a:r>
              <a:rPr lang="en-US" sz="1900">
                <a:solidFill>
                  <a:srgbClr val="000000"/>
                </a:solidFill>
                <a:latin typeface="Söhne 2"/>
              </a:rPr>
              <a:t>150 years ago, tuberculosis (TB) was the main cause of death in Britain and one in eight people died from the disease.</a:t>
            </a:r>
          </a:p>
          <a:p>
            <a:pPr>
              <a:lnSpc>
                <a:spcPts val="2470"/>
              </a:lnSpc>
            </a:pPr>
            <a:endParaRPr lang="en-US" sz="190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470"/>
              </a:lnSpc>
            </a:pPr>
            <a:r>
              <a:rPr lang="en-US" sz="1900">
                <a:solidFill>
                  <a:srgbClr val="FF3EB5"/>
                </a:solidFill>
                <a:latin typeface="Söhne 2"/>
              </a:rPr>
              <a:t>• </a:t>
            </a:r>
            <a:r>
              <a:rPr lang="en-US" sz="1900">
                <a:solidFill>
                  <a:srgbClr val="000000"/>
                </a:solidFill>
                <a:latin typeface="Söhne 2"/>
              </a:rPr>
              <a:t>A combination of vaccinations, medication and increased awareness means that most people can be treated and make a full recovery.</a:t>
            </a:r>
          </a:p>
          <a:p>
            <a:pPr>
              <a:lnSpc>
                <a:spcPts val="2470"/>
              </a:lnSpc>
            </a:pPr>
            <a:endParaRPr lang="en-US" sz="190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470"/>
              </a:lnSpc>
            </a:pPr>
            <a:r>
              <a:rPr lang="en-US" sz="1900">
                <a:solidFill>
                  <a:srgbClr val="FF3EB5"/>
                </a:solidFill>
                <a:latin typeface="Söhne 2"/>
              </a:rPr>
              <a:t>• </a:t>
            </a:r>
            <a:r>
              <a:rPr lang="en-US" sz="1900">
                <a:solidFill>
                  <a:srgbClr val="000000"/>
                </a:solidFill>
                <a:latin typeface="Söhne 2"/>
              </a:rPr>
              <a:t>But TB has not gone and should not be forgotten. It still infects around 5,000 people in the UK every year.</a:t>
            </a:r>
          </a:p>
          <a:p>
            <a:pPr>
              <a:lnSpc>
                <a:spcPts val="2470"/>
              </a:lnSpc>
            </a:pPr>
            <a:endParaRPr lang="en-US" sz="190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470"/>
              </a:lnSpc>
            </a:pPr>
            <a:r>
              <a:rPr lang="en-US" sz="1900">
                <a:solidFill>
                  <a:srgbClr val="FF3EB5"/>
                </a:solidFill>
                <a:latin typeface="Söhne 2"/>
              </a:rPr>
              <a:t>• </a:t>
            </a:r>
            <a:r>
              <a:rPr lang="en-US" sz="1900">
                <a:solidFill>
                  <a:srgbClr val="000000"/>
                </a:solidFill>
                <a:latin typeface="Söhne 2"/>
              </a:rPr>
              <a:t>If it is not identified and treated early, it can still be very dangerous.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69" t="-5599" r="-2016" b="-355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387845" y="2715172"/>
            <a:ext cx="7416309" cy="1622130"/>
          </a:xfrm>
          <a:custGeom>
            <a:avLst/>
            <a:gdLst/>
            <a:ahLst/>
            <a:cxnLst/>
            <a:rect l="l" t="t" r="r" b="b"/>
            <a:pathLst>
              <a:path w="7416309" h="1622130">
                <a:moveTo>
                  <a:pt x="0" y="0"/>
                </a:moveTo>
                <a:lnTo>
                  <a:pt x="7416310" y="0"/>
                </a:lnTo>
                <a:lnTo>
                  <a:pt x="7416310" y="1622131"/>
                </a:lnTo>
                <a:lnTo>
                  <a:pt x="0" y="16221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8312" b="-2218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936043" y="2835312"/>
            <a:ext cx="6319912" cy="11873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20"/>
              </a:lnSpc>
            </a:pPr>
            <a:r>
              <a:rPr lang="en-US" sz="73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Healthy lungs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939233" y="1638717"/>
            <a:ext cx="3784467" cy="3580566"/>
          </a:xfrm>
          <a:custGeom>
            <a:avLst/>
            <a:gdLst/>
            <a:ahLst/>
            <a:cxnLst/>
            <a:rect l="l" t="t" r="r" b="b"/>
            <a:pathLst>
              <a:path w="3784467" h="3580566">
                <a:moveTo>
                  <a:pt x="0" y="0"/>
                </a:moveTo>
                <a:lnTo>
                  <a:pt x="3784468" y="0"/>
                </a:lnTo>
                <a:lnTo>
                  <a:pt x="3784468" y="3580566"/>
                </a:lnTo>
                <a:lnTo>
                  <a:pt x="0" y="3580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57743" y="1793720"/>
            <a:ext cx="5081716" cy="411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29"/>
              </a:lnSpc>
            </a:pPr>
            <a:r>
              <a:rPr lang="en-US" sz="2099">
                <a:solidFill>
                  <a:srgbClr val="FFFFFF"/>
                </a:solidFill>
                <a:latin typeface="Söhne 2"/>
              </a:rPr>
              <a:t>Asthma + Lung UK is the UK's lung health charity.</a:t>
            </a:r>
          </a:p>
          <a:p>
            <a:pPr>
              <a:lnSpc>
                <a:spcPts val="2729"/>
              </a:lnSpc>
            </a:pPr>
            <a:endParaRPr lang="en-US" sz="2099">
              <a:solidFill>
                <a:srgbClr val="FFFFFF"/>
              </a:solidFill>
              <a:latin typeface="Söhne 2"/>
            </a:endParaRPr>
          </a:p>
          <a:p>
            <a:pPr>
              <a:lnSpc>
                <a:spcPts val="2729"/>
              </a:lnSpc>
            </a:pPr>
            <a:r>
              <a:rPr lang="en-US" sz="2099">
                <a:solidFill>
                  <a:srgbClr val="FFFFFF"/>
                </a:solidFill>
                <a:latin typeface="Söhne 2"/>
              </a:rPr>
              <a:t>The charity supports people with lung conditions and gives advice. </a:t>
            </a:r>
          </a:p>
          <a:p>
            <a:pPr>
              <a:lnSpc>
                <a:spcPts val="2729"/>
              </a:lnSpc>
            </a:pPr>
            <a:endParaRPr lang="en-US" sz="2099">
              <a:solidFill>
                <a:srgbClr val="FFFFFF"/>
              </a:solidFill>
              <a:latin typeface="Söhne 2"/>
            </a:endParaRPr>
          </a:p>
          <a:p>
            <a:pPr>
              <a:lnSpc>
                <a:spcPts val="2729"/>
              </a:lnSpc>
            </a:pPr>
            <a:r>
              <a:rPr lang="en-US" sz="2099">
                <a:solidFill>
                  <a:srgbClr val="FFFFFF"/>
                </a:solidFill>
                <a:latin typeface="Söhne 2"/>
              </a:rPr>
              <a:t>They raise money to help with research to find new ways to diagnose, treat and cure lung conditions.</a:t>
            </a:r>
          </a:p>
          <a:p>
            <a:pPr>
              <a:lnSpc>
                <a:spcPts val="2729"/>
              </a:lnSpc>
            </a:pPr>
            <a:endParaRPr lang="en-US" sz="2099">
              <a:solidFill>
                <a:srgbClr val="FFFFFF"/>
              </a:solidFill>
              <a:latin typeface="Söhne 2"/>
            </a:endParaRPr>
          </a:p>
          <a:p>
            <a:pPr>
              <a:lnSpc>
                <a:spcPts val="2729"/>
              </a:lnSpc>
            </a:pPr>
            <a:r>
              <a:rPr lang="en-US" sz="2099">
                <a:solidFill>
                  <a:srgbClr val="FFFFFF"/>
                </a:solidFill>
                <a:latin typeface="Söhne 2"/>
              </a:rPr>
              <a:t>They also investigate air quality and fight for cleaner air.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7743" y="861850"/>
            <a:ext cx="5265890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Asthma + Lung UK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BD03C759-0752-DD46-A3D3-A6234F7D552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BE665B26-4869-8442-99DD-68545DD6FAB2}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7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EB615D46-62A1-B24F-991E-BE279A2C93EE}"/>
                </a:ext>
              </a:extLst>
            </p:cNvPr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10" name="Freeform 5">
            <a:extLst>
              <a:ext uri="{FF2B5EF4-FFF2-40B4-BE49-F238E27FC236}">
                <a16:creationId xmlns:a16="http://schemas.microsoft.com/office/drawing/2014/main" id="{5212E33E-AC0A-174D-B9F5-B35809D08939}"/>
              </a:ext>
            </a:extLst>
          </p:cNvPr>
          <p:cNvSpPr/>
          <p:nvPr/>
        </p:nvSpPr>
        <p:spPr>
          <a:xfrm>
            <a:off x="-152400" y="-110106"/>
            <a:ext cx="5301252" cy="7078211"/>
          </a:xfrm>
          <a:custGeom>
            <a:avLst/>
            <a:gdLst/>
            <a:ahLst/>
            <a:cxnLst/>
            <a:rect l="l" t="t" r="r" b="b"/>
            <a:pathLst>
              <a:path w="5301252" h="7078211">
                <a:moveTo>
                  <a:pt x="0" y="0"/>
                </a:moveTo>
                <a:lnTo>
                  <a:pt x="5301252" y="0"/>
                </a:lnTo>
                <a:lnTo>
                  <a:pt x="5301252" y="7078212"/>
                </a:lnTo>
                <a:lnTo>
                  <a:pt x="0" y="70782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850" r="-274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144364E1-A38A-624D-98E6-A539B33D5E91}"/>
              </a:ext>
            </a:extLst>
          </p:cNvPr>
          <p:cNvSpPr txBox="1"/>
          <p:nvPr/>
        </p:nvSpPr>
        <p:spPr>
          <a:xfrm>
            <a:off x="5596324" y="406957"/>
            <a:ext cx="5268169" cy="640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36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Improving </a:t>
            </a:r>
            <a:r>
              <a:rPr lang="en-US" sz="36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air quality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7E10DC74-A9D1-5C42-A8EF-30342B537916}"/>
              </a:ext>
            </a:extLst>
          </p:cNvPr>
          <p:cNvSpPr txBox="1"/>
          <p:nvPr/>
        </p:nvSpPr>
        <p:spPr>
          <a:xfrm>
            <a:off x="5596324" y="1119655"/>
            <a:ext cx="6062276" cy="5206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58"/>
              </a:lnSpc>
            </a:pPr>
            <a:r>
              <a:rPr lang="en-US" sz="1800" dirty="0">
                <a:solidFill>
                  <a:srgbClr val="000000"/>
                </a:solidFill>
                <a:latin typeface="Söhne 2"/>
              </a:rPr>
              <a:t>Many lung conditions can be avoided by improving the quality of the air we breathe. </a:t>
            </a:r>
          </a:p>
          <a:p>
            <a:pPr>
              <a:lnSpc>
                <a:spcPts val="2358"/>
              </a:lnSpc>
            </a:pPr>
            <a:r>
              <a:rPr lang="en-US" sz="1800" dirty="0">
                <a:solidFill>
                  <a:srgbClr val="000000"/>
                </a:solidFill>
                <a:latin typeface="Söhne 2"/>
              </a:rPr>
              <a:t>To help reduce air pollution, we can...</a:t>
            </a:r>
          </a:p>
          <a:p>
            <a:pPr>
              <a:lnSpc>
                <a:spcPts val="2358"/>
              </a:lnSpc>
            </a:pPr>
            <a:endParaRPr lang="en-US" sz="1800" dirty="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358"/>
              </a:lnSpc>
            </a:pPr>
            <a:r>
              <a:rPr lang="en-US" sz="1800" dirty="0">
                <a:solidFill>
                  <a:srgbClr val="FF3EB5"/>
                </a:solidFill>
                <a:latin typeface="Söhne 2"/>
              </a:rPr>
              <a:t>•</a:t>
            </a:r>
            <a:r>
              <a:rPr lang="en-US" sz="1800" dirty="0">
                <a:solidFill>
                  <a:srgbClr val="000000"/>
                </a:solidFill>
                <a:latin typeface="Söhne 2"/>
              </a:rPr>
              <a:t> Walk or ride a bike instead of getting a lift in a car.</a:t>
            </a:r>
          </a:p>
          <a:p>
            <a:pPr>
              <a:lnSpc>
                <a:spcPts val="2358"/>
              </a:lnSpc>
            </a:pPr>
            <a:endParaRPr lang="en-US" sz="1800" dirty="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358"/>
              </a:lnSpc>
            </a:pPr>
            <a:r>
              <a:rPr lang="en-US" sz="1800" dirty="0">
                <a:solidFill>
                  <a:srgbClr val="FF3EB5"/>
                </a:solidFill>
                <a:latin typeface="Söhne 2"/>
              </a:rPr>
              <a:t>•</a:t>
            </a:r>
            <a:r>
              <a:rPr lang="en-US" sz="1800" dirty="0">
                <a:solidFill>
                  <a:srgbClr val="000000"/>
                </a:solidFill>
                <a:latin typeface="Söhne 2"/>
              </a:rPr>
              <a:t> Share car journeys with others or use public transport, like buses and trains.</a:t>
            </a:r>
          </a:p>
          <a:p>
            <a:pPr>
              <a:lnSpc>
                <a:spcPts val="2358"/>
              </a:lnSpc>
            </a:pPr>
            <a:endParaRPr lang="en-US" sz="1800" dirty="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358"/>
              </a:lnSpc>
            </a:pPr>
            <a:r>
              <a:rPr lang="en-US" sz="1800" dirty="0">
                <a:solidFill>
                  <a:srgbClr val="FF3EB5"/>
                </a:solidFill>
                <a:latin typeface="Söhne 2"/>
              </a:rPr>
              <a:t>•</a:t>
            </a:r>
            <a:r>
              <a:rPr lang="en-US" sz="1800" dirty="0">
                <a:solidFill>
                  <a:srgbClr val="000000"/>
                </a:solidFill>
                <a:latin typeface="Söhne 2"/>
              </a:rPr>
              <a:t> Reduce online orders which are delivered by diesel vans.</a:t>
            </a:r>
          </a:p>
          <a:p>
            <a:pPr>
              <a:lnSpc>
                <a:spcPts val="2358"/>
              </a:lnSpc>
            </a:pPr>
            <a:endParaRPr lang="en-US" sz="1800" dirty="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358"/>
              </a:lnSpc>
            </a:pPr>
            <a:r>
              <a:rPr lang="en-US" sz="1800" dirty="0">
                <a:solidFill>
                  <a:srgbClr val="FF3EB5"/>
                </a:solidFill>
                <a:latin typeface="Söhne 2"/>
              </a:rPr>
              <a:t>•</a:t>
            </a:r>
            <a:r>
              <a:rPr lang="en-US" sz="1800" dirty="0">
                <a:solidFill>
                  <a:srgbClr val="000000"/>
                </a:solidFill>
                <a:latin typeface="Söhne 2"/>
              </a:rPr>
              <a:t> Buy and use less plastic and recycle rubbish whenever possible.</a:t>
            </a:r>
          </a:p>
          <a:p>
            <a:pPr>
              <a:lnSpc>
                <a:spcPts val="2358"/>
              </a:lnSpc>
            </a:pPr>
            <a:endParaRPr lang="en-US" sz="1800" dirty="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358"/>
              </a:lnSpc>
            </a:pPr>
            <a:r>
              <a:rPr lang="en-US" sz="1800" dirty="0">
                <a:solidFill>
                  <a:srgbClr val="FF3EB5"/>
                </a:solidFill>
                <a:latin typeface="Söhne 2"/>
              </a:rPr>
              <a:t>•</a:t>
            </a:r>
            <a:r>
              <a:rPr lang="en-US" sz="1800" dirty="0">
                <a:solidFill>
                  <a:srgbClr val="000000"/>
                </a:solidFill>
                <a:latin typeface="Söhne 2"/>
              </a:rPr>
              <a:t> Eat fewer meat and dairy products.</a:t>
            </a:r>
          </a:p>
          <a:p>
            <a:pPr>
              <a:lnSpc>
                <a:spcPts val="2358"/>
              </a:lnSpc>
            </a:pPr>
            <a:endParaRPr lang="en-US" sz="1800" dirty="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358"/>
              </a:lnSpc>
            </a:pPr>
            <a:r>
              <a:rPr lang="en-US" sz="1800" dirty="0">
                <a:solidFill>
                  <a:srgbClr val="FF3EB5"/>
                </a:solidFill>
                <a:latin typeface="Söhne 2"/>
              </a:rPr>
              <a:t>•</a:t>
            </a:r>
            <a:r>
              <a:rPr lang="en-US" sz="1800" dirty="0">
                <a:solidFill>
                  <a:srgbClr val="000000"/>
                </a:solidFill>
                <a:latin typeface="Söhne 2"/>
              </a:rPr>
              <a:t> Plant some seeds and care for trees and other plants.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096000" y="-66121"/>
            <a:ext cx="6175671" cy="7018072"/>
          </a:xfrm>
          <a:custGeom>
            <a:avLst/>
            <a:gdLst/>
            <a:ahLst/>
            <a:cxnLst/>
            <a:rect l="l" t="t" r="r" b="b"/>
            <a:pathLst>
              <a:path w="6175671" h="7018072">
                <a:moveTo>
                  <a:pt x="0" y="0"/>
                </a:moveTo>
                <a:lnTo>
                  <a:pt x="6175671" y="0"/>
                </a:lnTo>
                <a:lnTo>
                  <a:pt x="6175671" y="7018071"/>
                </a:lnTo>
                <a:lnTo>
                  <a:pt x="0" y="70180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480" t="-5471" r="-47077" b="-35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30110" y="984064"/>
            <a:ext cx="5265890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Breathe!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0110" y="1825017"/>
            <a:ext cx="4596652" cy="4076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0"/>
              </a:lnSpc>
            </a:pPr>
            <a:r>
              <a:rPr lang="en-US" sz="2300">
                <a:solidFill>
                  <a:srgbClr val="000000"/>
                </a:solidFill>
                <a:latin typeface="Söhne 2"/>
              </a:rPr>
              <a:t>Most of us take breathing for granted. We do it all the time, without even thinking about it.</a:t>
            </a:r>
          </a:p>
          <a:p>
            <a:pPr>
              <a:lnSpc>
                <a:spcPts val="2990"/>
              </a:lnSpc>
            </a:pPr>
            <a:endParaRPr lang="en-US" sz="230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990"/>
              </a:lnSpc>
            </a:pPr>
            <a:r>
              <a:rPr lang="en-US" sz="2300">
                <a:solidFill>
                  <a:srgbClr val="000000"/>
                </a:solidFill>
                <a:latin typeface="Söhne 2"/>
              </a:rPr>
              <a:t>Take a deep breath now. Breathe in and out... </a:t>
            </a:r>
          </a:p>
          <a:p>
            <a:pPr>
              <a:lnSpc>
                <a:spcPts val="2990"/>
              </a:lnSpc>
            </a:pPr>
            <a:endParaRPr lang="en-US" sz="230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990"/>
              </a:lnSpc>
            </a:pPr>
            <a:r>
              <a:rPr lang="en-US" sz="2300">
                <a:solidFill>
                  <a:srgbClr val="000000"/>
                </a:solidFill>
                <a:latin typeface="Söhne 2"/>
              </a:rPr>
              <a:t>Think about which body parts are helping you to breathe. </a:t>
            </a:r>
          </a:p>
          <a:p>
            <a:pPr>
              <a:lnSpc>
                <a:spcPts val="2990"/>
              </a:lnSpc>
            </a:pPr>
            <a:endParaRPr lang="en-US" sz="230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990"/>
              </a:lnSpc>
            </a:pPr>
            <a:r>
              <a:rPr lang="en-US" sz="2300">
                <a:solidFill>
                  <a:srgbClr val="FF3EB5"/>
                </a:solidFill>
                <a:latin typeface="Söhne 2"/>
              </a:rPr>
              <a:t>Can you feel your rib cage?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62000" y="685800"/>
            <a:ext cx="5490639" cy="617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20"/>
              </a:lnSpc>
            </a:pPr>
            <a:r>
              <a:rPr lang="en-US" sz="38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Looking after </a:t>
            </a:r>
            <a:r>
              <a:rPr lang="en-US" sz="38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our lungs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2000" y="1375287"/>
            <a:ext cx="5181599" cy="47825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70"/>
              </a:lnSpc>
            </a:pPr>
            <a:r>
              <a:rPr lang="en-US" sz="1900" dirty="0">
                <a:solidFill>
                  <a:srgbClr val="000000"/>
                </a:solidFill>
                <a:latin typeface="Söhne 2"/>
              </a:rPr>
              <a:t>There are lots of things we can do to support good lung health. We can...</a:t>
            </a:r>
          </a:p>
          <a:p>
            <a:pPr>
              <a:lnSpc>
                <a:spcPts val="2470"/>
              </a:lnSpc>
            </a:pPr>
            <a:endParaRPr lang="en-US" sz="1900" dirty="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470"/>
              </a:lnSpc>
            </a:pPr>
            <a:r>
              <a:rPr lang="en-US" sz="1900" dirty="0">
                <a:solidFill>
                  <a:srgbClr val="FF3EB5"/>
                </a:solidFill>
                <a:latin typeface="Söhne 2"/>
              </a:rPr>
              <a:t>•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Eat a healthy diet.</a:t>
            </a:r>
          </a:p>
          <a:p>
            <a:pPr>
              <a:lnSpc>
                <a:spcPts val="2470"/>
              </a:lnSpc>
            </a:pPr>
            <a:endParaRPr lang="en-US" sz="1900" dirty="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470"/>
              </a:lnSpc>
            </a:pPr>
            <a:r>
              <a:rPr lang="en-US" sz="1900" dirty="0">
                <a:solidFill>
                  <a:srgbClr val="FF3EB5"/>
                </a:solidFill>
                <a:latin typeface="Söhne 2"/>
              </a:rPr>
              <a:t>•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Exercise our bodies.</a:t>
            </a:r>
          </a:p>
          <a:p>
            <a:pPr>
              <a:lnSpc>
                <a:spcPts val="2470"/>
              </a:lnSpc>
            </a:pPr>
            <a:endParaRPr lang="en-US" sz="1900" dirty="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470"/>
              </a:lnSpc>
            </a:pPr>
            <a:r>
              <a:rPr lang="en-US" sz="1900" dirty="0">
                <a:solidFill>
                  <a:srgbClr val="FF3EB5"/>
                </a:solidFill>
                <a:latin typeface="Söhne 2"/>
              </a:rPr>
              <a:t>•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Avoid cigarette smoke and polluted air.</a:t>
            </a:r>
          </a:p>
          <a:p>
            <a:pPr>
              <a:lnSpc>
                <a:spcPts val="2470"/>
              </a:lnSpc>
            </a:pPr>
            <a:endParaRPr lang="en-US" sz="1900" dirty="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470"/>
              </a:lnSpc>
            </a:pPr>
            <a:r>
              <a:rPr lang="en-US" sz="1900" dirty="0">
                <a:solidFill>
                  <a:srgbClr val="FF3EB5"/>
                </a:solidFill>
                <a:latin typeface="Söhne 2"/>
              </a:rPr>
              <a:t>•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Sing or play a musical </a:t>
            </a:r>
            <a:r>
              <a:rPr lang="en-US" dirty="0">
                <a:solidFill>
                  <a:srgbClr val="000000"/>
                </a:solidFill>
                <a:latin typeface="Söhne 2"/>
              </a:rPr>
              <a:t>instrument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.</a:t>
            </a:r>
          </a:p>
          <a:p>
            <a:pPr>
              <a:lnSpc>
                <a:spcPts val="2470"/>
              </a:lnSpc>
            </a:pPr>
            <a:endParaRPr lang="en-US" sz="1900" dirty="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470"/>
              </a:lnSpc>
            </a:pPr>
            <a:r>
              <a:rPr lang="en-US" sz="1900" dirty="0">
                <a:solidFill>
                  <a:srgbClr val="FF3EB5"/>
                </a:solidFill>
                <a:latin typeface="Söhne 2"/>
              </a:rPr>
              <a:t>•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Get help from a doctor if breathing is difficult.</a:t>
            </a:r>
          </a:p>
          <a:p>
            <a:pPr>
              <a:lnSpc>
                <a:spcPts val="2470"/>
              </a:lnSpc>
            </a:pPr>
            <a:endParaRPr lang="en-US" sz="1900" dirty="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470"/>
              </a:lnSpc>
            </a:pPr>
            <a:r>
              <a:rPr lang="en-US" sz="1900" dirty="0">
                <a:solidFill>
                  <a:srgbClr val="FF3EB5"/>
                </a:solidFill>
                <a:latin typeface="Söhne 2"/>
              </a:rPr>
              <a:t>•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Follow medical advice if we have a lung condition.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9B2E5522-2ACB-A44E-8318-55A57183E089}"/>
              </a:ext>
            </a:extLst>
          </p:cNvPr>
          <p:cNvSpPr/>
          <p:nvPr/>
        </p:nvSpPr>
        <p:spPr>
          <a:xfrm flipH="1">
            <a:off x="6488580" y="0"/>
            <a:ext cx="5703420" cy="6858000"/>
          </a:xfrm>
          <a:custGeom>
            <a:avLst/>
            <a:gdLst/>
            <a:ahLst/>
            <a:cxnLst/>
            <a:rect l="l" t="t" r="r" b="b"/>
            <a:pathLst>
              <a:path w="5703420" h="6858000">
                <a:moveTo>
                  <a:pt x="5703420" y="0"/>
                </a:moveTo>
                <a:lnTo>
                  <a:pt x="0" y="0"/>
                </a:lnTo>
                <a:lnTo>
                  <a:pt x="0" y="6858000"/>
                </a:lnTo>
                <a:lnTo>
                  <a:pt x="5703420" y="6858000"/>
                </a:lnTo>
                <a:lnTo>
                  <a:pt x="5703420" y="0"/>
                </a:lnTo>
                <a:close/>
              </a:path>
            </a:pathLst>
          </a:custGeom>
          <a:blipFill>
            <a:blip r:embed="rId2"/>
            <a:stretch>
              <a:fillRect l="-26092" r="-63384" b="-511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FE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104060" y="231281"/>
            <a:ext cx="1856722" cy="1754602"/>
          </a:xfrm>
          <a:custGeom>
            <a:avLst/>
            <a:gdLst/>
            <a:ahLst/>
            <a:cxnLst/>
            <a:rect l="l" t="t" r="r" b="b"/>
            <a:pathLst>
              <a:path w="1856722" h="1754602">
                <a:moveTo>
                  <a:pt x="0" y="0"/>
                </a:moveTo>
                <a:lnTo>
                  <a:pt x="1856722" y="0"/>
                </a:lnTo>
                <a:lnTo>
                  <a:pt x="1856722" y="1754602"/>
                </a:lnTo>
                <a:lnTo>
                  <a:pt x="0" y="1754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85800" y="788163"/>
            <a:ext cx="9091253" cy="4837304"/>
          </a:xfrm>
          <a:custGeom>
            <a:avLst/>
            <a:gdLst/>
            <a:ahLst/>
            <a:cxnLst/>
            <a:rect l="l" t="t" r="r" b="b"/>
            <a:pathLst>
              <a:path w="9091253" h="4837304">
                <a:moveTo>
                  <a:pt x="0" y="0"/>
                </a:moveTo>
                <a:lnTo>
                  <a:pt x="9091253" y="0"/>
                </a:lnTo>
                <a:lnTo>
                  <a:pt x="9091253" y="4837304"/>
                </a:lnTo>
                <a:lnTo>
                  <a:pt x="0" y="48373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272823" y="5558792"/>
            <a:ext cx="5410200" cy="58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36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so, look after your lungs!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FE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104060" y="231281"/>
            <a:ext cx="1856722" cy="1754602"/>
          </a:xfrm>
          <a:custGeom>
            <a:avLst/>
            <a:gdLst/>
            <a:ahLst/>
            <a:cxnLst/>
            <a:rect l="l" t="t" r="r" b="b"/>
            <a:pathLst>
              <a:path w="1856722" h="1754602">
                <a:moveTo>
                  <a:pt x="0" y="0"/>
                </a:moveTo>
                <a:lnTo>
                  <a:pt x="1856722" y="0"/>
                </a:lnTo>
                <a:lnTo>
                  <a:pt x="1856722" y="1754602"/>
                </a:lnTo>
                <a:lnTo>
                  <a:pt x="0" y="1754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51576" y="1491490"/>
            <a:ext cx="9091253" cy="4837304"/>
          </a:xfrm>
          <a:custGeom>
            <a:avLst/>
            <a:gdLst/>
            <a:ahLst/>
            <a:cxnLst/>
            <a:rect l="l" t="t" r="r" b="b"/>
            <a:pathLst>
              <a:path w="9091253" h="4837304">
                <a:moveTo>
                  <a:pt x="0" y="0"/>
                </a:moveTo>
                <a:lnTo>
                  <a:pt x="9091253" y="0"/>
                </a:lnTo>
                <a:lnTo>
                  <a:pt x="9091253" y="4837304"/>
                </a:lnTo>
                <a:lnTo>
                  <a:pt x="0" y="48373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85800" y="1577357"/>
            <a:ext cx="4586773" cy="3703285"/>
          </a:xfrm>
          <a:custGeom>
            <a:avLst/>
            <a:gdLst/>
            <a:ahLst/>
            <a:cxnLst/>
            <a:rect l="l" t="t" r="r" b="b"/>
            <a:pathLst>
              <a:path w="4586773" h="3703285">
                <a:moveTo>
                  <a:pt x="0" y="0"/>
                </a:moveTo>
                <a:lnTo>
                  <a:pt x="4586773" y="0"/>
                </a:lnTo>
                <a:lnTo>
                  <a:pt x="4586773" y="3703286"/>
                </a:lnTo>
                <a:lnTo>
                  <a:pt x="0" y="3703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726884" y="762000"/>
            <a:ext cx="5093516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What are 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lungs</a:t>
            </a: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726884" y="1799590"/>
            <a:ext cx="5779316" cy="421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20"/>
              </a:lnSpc>
            </a:pPr>
            <a:r>
              <a:rPr lang="en-US" sz="2000" dirty="0">
                <a:solidFill>
                  <a:srgbClr val="FFFFFF"/>
                </a:solidFill>
                <a:latin typeface="Söhne 2"/>
              </a:rPr>
              <a:t>The lungs are really important organs in the human body. They're in our chest, protected by our rib cage. Like other body parts, they grow bigger as you get older.</a:t>
            </a:r>
          </a:p>
          <a:p>
            <a:pPr>
              <a:lnSpc>
                <a:spcPts val="2620"/>
              </a:lnSpc>
            </a:pPr>
            <a:endParaRPr lang="en-US" sz="2000" dirty="0">
              <a:solidFill>
                <a:srgbClr val="FFFFFF"/>
              </a:solidFill>
              <a:latin typeface="Söhne 2"/>
            </a:endParaRPr>
          </a:p>
          <a:p>
            <a:pPr>
              <a:lnSpc>
                <a:spcPts val="2620"/>
              </a:lnSpc>
            </a:pPr>
            <a:r>
              <a:rPr lang="en-US" sz="2000" dirty="0">
                <a:solidFill>
                  <a:srgbClr val="FFFFFF"/>
                </a:solidFill>
                <a:latin typeface="Söhne 2"/>
              </a:rPr>
              <a:t>The lungs' job is to get oxygen from the air we breathe in into our blood. They are a bit like two balloons, taking in fresh air and getting grid of old, stale air.</a:t>
            </a:r>
          </a:p>
          <a:p>
            <a:pPr>
              <a:lnSpc>
                <a:spcPts val="2620"/>
              </a:lnSpc>
            </a:pPr>
            <a:endParaRPr lang="en-US" sz="2000" dirty="0">
              <a:solidFill>
                <a:srgbClr val="FFFFFF"/>
              </a:solidFill>
              <a:latin typeface="Söhne 2"/>
            </a:endParaRPr>
          </a:p>
          <a:p>
            <a:pPr>
              <a:lnSpc>
                <a:spcPts val="2620"/>
              </a:lnSpc>
            </a:pPr>
            <a:r>
              <a:rPr lang="en-US" sz="2000" dirty="0">
                <a:solidFill>
                  <a:srgbClr val="FFFFFF"/>
                </a:solidFill>
                <a:latin typeface="Söhne 2"/>
              </a:rPr>
              <a:t>Unfortunately, there are many illnesses and conditions that affect the lungs. These illnesses can make breathing more difficult.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FE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53580" y="879708"/>
            <a:ext cx="10271620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Raise your hand 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if you've ever heard of...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09017" y="1998113"/>
            <a:ext cx="2180788" cy="301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05"/>
              </a:lnSpc>
            </a:pPr>
            <a:r>
              <a:rPr lang="en-US" sz="2599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Coronavirus</a:t>
            </a:r>
          </a:p>
          <a:p>
            <a:pPr>
              <a:lnSpc>
                <a:spcPts val="3405"/>
              </a:lnSpc>
            </a:pPr>
            <a:r>
              <a:rPr lang="en-US" sz="2599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Long COVID</a:t>
            </a:r>
          </a:p>
          <a:p>
            <a:pPr>
              <a:lnSpc>
                <a:spcPts val="3405"/>
              </a:lnSpc>
            </a:pPr>
            <a:r>
              <a:rPr lang="en-US" sz="2599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Asthma</a:t>
            </a:r>
          </a:p>
          <a:p>
            <a:pPr>
              <a:lnSpc>
                <a:spcPts val="3405"/>
              </a:lnSpc>
            </a:pPr>
            <a:r>
              <a:rPr lang="en-US" sz="2599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Cystic fibrosis</a:t>
            </a:r>
          </a:p>
          <a:p>
            <a:pPr>
              <a:lnSpc>
                <a:spcPts val="3405"/>
              </a:lnSpc>
            </a:pPr>
            <a:r>
              <a:rPr lang="en-US" sz="2599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Pneumonia</a:t>
            </a:r>
          </a:p>
          <a:p>
            <a:pPr>
              <a:lnSpc>
                <a:spcPts val="3405"/>
              </a:lnSpc>
            </a:pPr>
            <a:r>
              <a:rPr lang="en-US" sz="2599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Lung cancer</a:t>
            </a:r>
          </a:p>
          <a:p>
            <a:pPr>
              <a:lnSpc>
                <a:spcPts val="3405"/>
              </a:lnSpc>
            </a:pPr>
            <a:r>
              <a:rPr lang="en-US" sz="2599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Tuberculosis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364428" y="5306506"/>
            <a:ext cx="5069968" cy="488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These are all lung conditions.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862415" y="274134"/>
            <a:ext cx="5990592" cy="6309733"/>
          </a:xfrm>
          <a:custGeom>
            <a:avLst/>
            <a:gdLst/>
            <a:ahLst/>
            <a:cxnLst/>
            <a:rect l="l" t="t" r="r" b="b"/>
            <a:pathLst>
              <a:path w="5990592" h="6309733">
                <a:moveTo>
                  <a:pt x="0" y="0"/>
                </a:moveTo>
                <a:lnTo>
                  <a:pt x="5990592" y="0"/>
                </a:lnTo>
                <a:lnTo>
                  <a:pt x="5990592" y="6309732"/>
                </a:lnTo>
                <a:lnTo>
                  <a:pt x="0" y="6309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229" t="-5390" r="-17306" b="-260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30110" y="1346111"/>
            <a:ext cx="5265890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Lung conditions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0110" y="2307747"/>
            <a:ext cx="4596652" cy="3333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0"/>
              </a:lnSpc>
            </a:pPr>
            <a:r>
              <a:rPr lang="en-US" sz="2300">
                <a:solidFill>
                  <a:srgbClr val="000000"/>
                </a:solidFill>
                <a:latin typeface="Söhne 2"/>
              </a:rPr>
              <a:t>There are lots of different lung conditions. Some are quite common and affect lots of people. Others are a lot more rare.</a:t>
            </a:r>
          </a:p>
          <a:p>
            <a:pPr>
              <a:lnSpc>
                <a:spcPts val="2990"/>
              </a:lnSpc>
            </a:pPr>
            <a:endParaRPr lang="en-US" sz="230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990"/>
              </a:lnSpc>
            </a:pPr>
            <a:r>
              <a:rPr lang="en-US" sz="2300">
                <a:solidFill>
                  <a:srgbClr val="000000"/>
                </a:solidFill>
                <a:latin typeface="Söhne 2"/>
              </a:rPr>
              <a:t>Let's learn a bit about the more common lung conditions. You might already know about some of these.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3E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963812" y="2757037"/>
            <a:ext cx="6264377" cy="1343926"/>
          </a:xfrm>
          <a:custGeom>
            <a:avLst/>
            <a:gdLst/>
            <a:ahLst/>
            <a:cxnLst/>
            <a:rect l="l" t="t" r="r" b="b"/>
            <a:pathLst>
              <a:path w="6264377" h="1343926">
                <a:moveTo>
                  <a:pt x="0" y="0"/>
                </a:moveTo>
                <a:lnTo>
                  <a:pt x="6264376" y="0"/>
                </a:lnTo>
                <a:lnTo>
                  <a:pt x="6264376" y="1343926"/>
                </a:lnTo>
                <a:lnTo>
                  <a:pt x="0" y="13439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3084" b="-2274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959142" y="2667000"/>
            <a:ext cx="4273712" cy="131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40"/>
              </a:lnSpc>
            </a:pPr>
            <a:r>
              <a:rPr lang="en-US" sz="81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Asthma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30110" y="609600"/>
            <a:ext cx="10323576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Asthma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is a very common lung condition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0110" y="1487860"/>
            <a:ext cx="4596652" cy="1373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0"/>
              </a:lnSpc>
            </a:pPr>
            <a:r>
              <a:rPr lang="en-US" sz="2100" dirty="0">
                <a:solidFill>
                  <a:srgbClr val="000000"/>
                </a:solidFill>
                <a:latin typeface="Söhne 2"/>
              </a:rPr>
              <a:t>Meet </a:t>
            </a:r>
            <a:r>
              <a:rPr lang="en-US" sz="2100" dirty="0">
                <a:solidFill>
                  <a:srgbClr val="FF3EB5"/>
                </a:solidFill>
                <a:latin typeface="Söhne 2"/>
              </a:rPr>
              <a:t>Emily</a:t>
            </a:r>
            <a:r>
              <a:rPr lang="en-US" sz="2100" dirty="0">
                <a:solidFill>
                  <a:srgbClr val="000000"/>
                </a:solidFill>
                <a:latin typeface="Söhne 2"/>
              </a:rPr>
              <a:t>. They have asthma. They use an inhaler and a spacer to manage their asthma. This means they can join in with all the activities they love to do.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18880" y="1574183"/>
            <a:ext cx="6095771" cy="472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40"/>
              </a:lnSpc>
            </a:pPr>
            <a:r>
              <a:rPr lang="en-US" sz="1800">
                <a:solidFill>
                  <a:srgbClr val="FF3EB5"/>
                </a:solidFill>
                <a:latin typeface="Söhne 2"/>
              </a:rPr>
              <a:t>•</a:t>
            </a:r>
            <a:r>
              <a:rPr lang="en-US" sz="1800">
                <a:solidFill>
                  <a:srgbClr val="000000"/>
                </a:solidFill>
                <a:latin typeface="Söhne 2"/>
              </a:rPr>
              <a:t> Asthma affects the airways that carry air in and out of your lungs. </a:t>
            </a:r>
          </a:p>
          <a:p>
            <a:pPr>
              <a:lnSpc>
                <a:spcPts val="2340"/>
              </a:lnSpc>
            </a:pPr>
            <a:endParaRPr lang="en-US" sz="180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340"/>
              </a:lnSpc>
            </a:pPr>
            <a:r>
              <a:rPr lang="en-US" sz="1800">
                <a:solidFill>
                  <a:srgbClr val="FF3EB5"/>
                </a:solidFill>
                <a:latin typeface="Söhne 2"/>
              </a:rPr>
              <a:t>•</a:t>
            </a:r>
            <a:r>
              <a:rPr lang="en-US" sz="1800">
                <a:solidFill>
                  <a:srgbClr val="000000"/>
                </a:solidFill>
                <a:latin typeface="Söhne 2"/>
              </a:rPr>
              <a:t> In the UK, 5.4 million people have asthma. That's one in every 12 adults and one in every 11 children.</a:t>
            </a:r>
          </a:p>
          <a:p>
            <a:pPr>
              <a:lnSpc>
                <a:spcPts val="2340"/>
              </a:lnSpc>
            </a:pPr>
            <a:endParaRPr lang="en-US" sz="180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340"/>
              </a:lnSpc>
            </a:pPr>
            <a:r>
              <a:rPr lang="en-US" sz="1800">
                <a:solidFill>
                  <a:srgbClr val="FF3EB5"/>
                </a:solidFill>
                <a:latin typeface="Söhne 2"/>
              </a:rPr>
              <a:t>•</a:t>
            </a:r>
            <a:r>
              <a:rPr lang="en-US" sz="1800">
                <a:solidFill>
                  <a:srgbClr val="000000"/>
                </a:solidFill>
                <a:latin typeface="Söhne 2"/>
              </a:rPr>
              <a:t> There’s no cure for asthma, but there are tried and tested asthma medicines to prevent symptoms.</a:t>
            </a:r>
          </a:p>
          <a:p>
            <a:pPr>
              <a:lnSpc>
                <a:spcPts val="2340"/>
              </a:lnSpc>
            </a:pPr>
            <a:endParaRPr lang="en-US" sz="180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340"/>
              </a:lnSpc>
            </a:pPr>
            <a:r>
              <a:rPr lang="en-US" sz="1800">
                <a:solidFill>
                  <a:srgbClr val="FF3EB5"/>
                </a:solidFill>
                <a:latin typeface="Söhne 2"/>
              </a:rPr>
              <a:t>•</a:t>
            </a:r>
            <a:r>
              <a:rPr lang="en-US" sz="1800">
                <a:solidFill>
                  <a:srgbClr val="000000"/>
                </a:solidFill>
                <a:latin typeface="Söhne 2"/>
              </a:rPr>
              <a:t> These medicines mean most people with asthma can carry on with their lives without asthma symptoms getting in the way.</a:t>
            </a:r>
          </a:p>
          <a:p>
            <a:pPr>
              <a:lnSpc>
                <a:spcPts val="2340"/>
              </a:lnSpc>
            </a:pPr>
            <a:endParaRPr lang="en-US" sz="180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340"/>
              </a:lnSpc>
            </a:pPr>
            <a:r>
              <a:rPr lang="en-US" sz="1800">
                <a:solidFill>
                  <a:srgbClr val="FF3EB5"/>
                </a:solidFill>
                <a:latin typeface="Söhne 2"/>
              </a:rPr>
              <a:t>•</a:t>
            </a:r>
            <a:r>
              <a:rPr lang="en-US" sz="1800">
                <a:solidFill>
                  <a:srgbClr val="000000"/>
                </a:solidFill>
                <a:latin typeface="Söhne 2"/>
              </a:rPr>
              <a:t> However, asthma attacks can be triggered by air pollution, pollen, colds and viruses, pets and stress, among other things.</a:t>
            </a:r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A5C80B09-4B8E-11FD-3657-A4073CEDC86C}"/>
              </a:ext>
            </a:extLst>
          </p:cNvPr>
          <p:cNvGrpSpPr/>
          <p:nvPr/>
        </p:nvGrpSpPr>
        <p:grpSpPr>
          <a:xfrm>
            <a:off x="830110" y="3102388"/>
            <a:ext cx="4516074" cy="3154444"/>
            <a:chOff x="0" y="0"/>
            <a:chExt cx="15163800" cy="10591800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13CB7D81-3C0D-4653-D94E-E2102A9FF798}"/>
                </a:ext>
              </a:extLst>
            </p:cNvPr>
            <p:cNvSpPr/>
            <p:nvPr/>
          </p:nvSpPr>
          <p:spPr>
            <a:xfrm flipH="1">
              <a:off x="0" y="0"/>
              <a:ext cx="15163800" cy="10591800"/>
            </a:xfrm>
            <a:custGeom>
              <a:avLst/>
              <a:gdLst/>
              <a:ahLst/>
              <a:cxnLst/>
              <a:rect l="l" t="t" r="r" b="b"/>
              <a:pathLst>
                <a:path w="15163800" h="10591800">
                  <a:moveTo>
                    <a:pt x="0" y="254000"/>
                  </a:moveTo>
                  <a:lnTo>
                    <a:pt x="0" y="10337800"/>
                  </a:lnTo>
                  <a:cubicBezTo>
                    <a:pt x="0" y="10478135"/>
                    <a:pt x="113664" y="10591800"/>
                    <a:pt x="254000" y="10591800"/>
                  </a:cubicBezTo>
                  <a:lnTo>
                    <a:pt x="14909800" y="10591800"/>
                  </a:lnTo>
                  <a:cubicBezTo>
                    <a:pt x="15050135" y="10591800"/>
                    <a:pt x="15163800" y="10478135"/>
                    <a:pt x="15163800" y="10337800"/>
                  </a:cubicBezTo>
                  <a:lnTo>
                    <a:pt x="15163800" y="254000"/>
                  </a:lnTo>
                  <a:cubicBezTo>
                    <a:pt x="15163800" y="113665"/>
                    <a:pt x="15050135" y="0"/>
                    <a:pt x="14909800" y="0"/>
                  </a:cubicBezTo>
                  <a:lnTo>
                    <a:pt x="254000" y="0"/>
                  </a:lnTo>
                  <a:cubicBezTo>
                    <a:pt x="113664" y="0"/>
                    <a:pt x="0" y="113665"/>
                    <a:pt x="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2321" r="-232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0" y="-70271"/>
            <a:ext cx="12192000" cy="693033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819"/>
              </a:lnSpc>
            </a:pPr>
            <a:endParaRPr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F096B1FB-A390-C84C-AE6F-8B36AE114E6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8EA0D3A2-BB27-0B46-9B0B-339768837C29}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FE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B6A0E9F5-9BE5-0F46-A86E-4BD89250DADB}"/>
                </a:ext>
              </a:extLst>
            </p:cNvPr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10" name="Freeform 5">
            <a:extLst>
              <a:ext uri="{FF2B5EF4-FFF2-40B4-BE49-F238E27FC236}">
                <a16:creationId xmlns:a16="http://schemas.microsoft.com/office/drawing/2014/main" id="{A68AABFD-15C4-0440-95AA-9046092ABF24}"/>
              </a:ext>
            </a:extLst>
          </p:cNvPr>
          <p:cNvSpPr/>
          <p:nvPr/>
        </p:nvSpPr>
        <p:spPr>
          <a:xfrm>
            <a:off x="2376222" y="2583090"/>
            <a:ext cx="7439556" cy="1691820"/>
          </a:xfrm>
          <a:custGeom>
            <a:avLst/>
            <a:gdLst/>
            <a:ahLst/>
            <a:cxnLst/>
            <a:rect l="l" t="t" r="r" b="b"/>
            <a:pathLst>
              <a:path w="7439556" h="1691820">
                <a:moveTo>
                  <a:pt x="0" y="0"/>
                </a:moveTo>
                <a:lnTo>
                  <a:pt x="7439556" y="0"/>
                </a:lnTo>
                <a:lnTo>
                  <a:pt x="7439556" y="1691820"/>
                </a:lnTo>
                <a:lnTo>
                  <a:pt x="0" y="1691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7681" b="-2122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FE7F1110-FC5A-3046-81C8-7D139E664F67}"/>
              </a:ext>
            </a:extLst>
          </p:cNvPr>
          <p:cNvSpPr txBox="1"/>
          <p:nvPr/>
        </p:nvSpPr>
        <p:spPr>
          <a:xfrm>
            <a:off x="2635909" y="2799147"/>
            <a:ext cx="6920178" cy="11873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20"/>
              </a:lnSpc>
            </a:pPr>
            <a:r>
              <a:rPr lang="en-US" sz="73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Cystic fibrosis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5AA0107747FA45A0D9922540CEA3F4" ma:contentTypeVersion="14" ma:contentTypeDescription="Create a new document." ma:contentTypeScope="" ma:versionID="133441365628e073d9cf6bd8f01c95b3">
  <xsd:schema xmlns:xsd="http://www.w3.org/2001/XMLSchema" xmlns:xs="http://www.w3.org/2001/XMLSchema" xmlns:p="http://schemas.microsoft.com/office/2006/metadata/properties" xmlns:ns2="65634313-b77f-46d3-949a-66a1a889ab0a" xmlns:ns3="e924b98b-8f54-4d16-aed8-85823a6093fa" targetNamespace="http://schemas.microsoft.com/office/2006/metadata/properties" ma:root="true" ma:fieldsID="ca68fd000d0ff7c5855ca94c9ddc25cc" ns2:_="" ns3:_="">
    <xsd:import namespace="65634313-b77f-46d3-949a-66a1a889ab0a"/>
    <xsd:import namespace="e924b98b-8f54-4d16-aed8-85823a6093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634313-b77f-46d3-949a-66a1a889ab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f085fcf-3737-4e34-9483-f90fca4434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24b98b-8f54-4d16-aed8-85823a6093f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2c3a615b-c02a-42b0-bd5d-84ca1c7a9b39}" ma:internalName="TaxCatchAll" ma:showField="CatchAllData" ma:web="e924b98b-8f54-4d16-aed8-85823a6093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5634313-b77f-46d3-949a-66a1a889ab0a">
      <Terms xmlns="http://schemas.microsoft.com/office/infopath/2007/PartnerControls"/>
    </lcf76f155ced4ddcb4097134ff3c332f>
    <TaxCatchAll xmlns="e924b98b-8f54-4d16-aed8-85823a6093fa" xsi:nil="true"/>
  </documentManagement>
</p:properties>
</file>

<file path=customXml/itemProps1.xml><?xml version="1.0" encoding="utf-8"?>
<ds:datastoreItem xmlns:ds="http://schemas.openxmlformats.org/officeDocument/2006/customXml" ds:itemID="{761F53D4-40E4-44C6-BC94-00E69640C9B0}"/>
</file>

<file path=customXml/itemProps2.xml><?xml version="1.0" encoding="utf-8"?>
<ds:datastoreItem xmlns:ds="http://schemas.openxmlformats.org/officeDocument/2006/customXml" ds:itemID="{CDC9E241-21BA-4C9E-A06D-87685BE59EB9}"/>
</file>

<file path=customXml/itemProps3.xml><?xml version="1.0" encoding="utf-8"?>
<ds:datastoreItem xmlns:ds="http://schemas.openxmlformats.org/officeDocument/2006/customXml" ds:itemID="{09B87780-266D-4332-BF2D-005E809705F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1124</Words>
  <Application>Microsoft Office PowerPoint</Application>
  <PresentationFormat>Widescreen</PresentationFormat>
  <Paragraphs>128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Söhne Halbfett</vt:lpstr>
      <vt:lpstr>Söhne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ALUK KS2 Looking After Your Lungs Presentation</dc:title>
  <dc:creator>Faye Booth</dc:creator>
  <cp:lastModifiedBy>Faye Booth</cp:lastModifiedBy>
  <cp:revision>11</cp:revision>
  <dcterms:created xsi:type="dcterms:W3CDTF">2006-08-16T00:00:00Z</dcterms:created>
  <dcterms:modified xsi:type="dcterms:W3CDTF">2024-05-08T10:46:27Z</dcterms:modified>
  <dc:identifier>DAGDJkmPt9Q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0x010100EE5AA0107747FA45A0D9922540CEA3F4</vt:lpwstr>
  </property>
  <property fmtid="{D5CDD505-2E9C-101B-9397-08002B2CF9AE}" pid="3" name="MediaServiceImageTags">
    <vt:lpwstr/>
  </property>
</Properties>
</file>